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63" r:id="rId4"/>
    <p:sldId id="265" r:id="rId5"/>
    <p:sldId id="260" r:id="rId6"/>
    <p:sldId id="264"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AF83D-BAE1-4171-8C33-75BBEF28BD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C7F530-46B4-4266-B6DA-85F25BBB2D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5CE14D-EBB4-4659-A5A1-957FE8FD0C44}"/>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5" name="Footer Placeholder 4">
            <a:extLst>
              <a:ext uri="{FF2B5EF4-FFF2-40B4-BE49-F238E27FC236}">
                <a16:creationId xmlns:a16="http://schemas.microsoft.com/office/drawing/2014/main" id="{EE23828C-705F-427A-A5A1-D70BAA6734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C6C081-C579-4669-AE04-E37737C13053}"/>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179951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42CF-D7A4-4315-A01E-491A8F5379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4451C0-76BA-4A42-9E4C-8B53103CE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28E9A-882A-4DB8-BBFE-D6E9FEDFF199}"/>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5" name="Footer Placeholder 4">
            <a:extLst>
              <a:ext uri="{FF2B5EF4-FFF2-40B4-BE49-F238E27FC236}">
                <a16:creationId xmlns:a16="http://schemas.microsoft.com/office/drawing/2014/main" id="{94375169-D62F-4C9B-A192-F337954857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2B22DE-568C-461E-A4AF-2954B9530F5C}"/>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64167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41C9E3-043F-4215-90FE-21FEF22239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3F7531-934F-4B85-9BB3-8E78A0B507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A7CCA7-0392-49B5-88D7-8A919D0A8F5D}"/>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5" name="Footer Placeholder 4">
            <a:extLst>
              <a:ext uri="{FF2B5EF4-FFF2-40B4-BE49-F238E27FC236}">
                <a16:creationId xmlns:a16="http://schemas.microsoft.com/office/drawing/2014/main" id="{EC68EBA9-7C87-41FE-B2CF-C4CD75A5D1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DDBE12-18B4-4A7D-980C-558FE52AAC13}"/>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375436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05DC8-B7E4-4ADA-B408-B59D9E3D3A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9367F1-0B05-4166-8954-9322332EFB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E6F184-1939-4484-A517-92EB99238E17}"/>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5" name="Footer Placeholder 4">
            <a:extLst>
              <a:ext uri="{FF2B5EF4-FFF2-40B4-BE49-F238E27FC236}">
                <a16:creationId xmlns:a16="http://schemas.microsoft.com/office/drawing/2014/main" id="{93FE79CB-5BD5-4D79-90BE-4189D4F79B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A04772-ED49-4191-AF0C-2F23B3083B21}"/>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148303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ACBBC-21B0-4692-B599-1E2A67FB72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FB7C13-8429-4DF2-98DE-AC7FB629B8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6F321A-777C-445C-8389-EF0A52424D63}"/>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5" name="Footer Placeholder 4">
            <a:extLst>
              <a:ext uri="{FF2B5EF4-FFF2-40B4-BE49-F238E27FC236}">
                <a16:creationId xmlns:a16="http://schemas.microsoft.com/office/drawing/2014/main" id="{32187B9A-4B36-4554-A53B-231FE74BA2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03F6D0-863A-4A3D-B3B8-5E5642BA0066}"/>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286602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814BD-CC3C-4986-907C-C7D528930A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54C3B1-AA18-4FEF-8C8A-45CE2BEF99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C00AC1-BDB9-446C-BCE3-E8BFA3CACF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6456DD-997D-4C8F-AD45-2F0C0590FC18}"/>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6" name="Footer Placeholder 5">
            <a:extLst>
              <a:ext uri="{FF2B5EF4-FFF2-40B4-BE49-F238E27FC236}">
                <a16:creationId xmlns:a16="http://schemas.microsoft.com/office/drawing/2014/main" id="{310BF979-4DB0-4318-B66B-A0BFC3A769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11F2C6-6CA0-4815-A9FB-93C6A1167A99}"/>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192175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45FD-63F1-4089-991F-0431578DA4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476FCC-37D1-4F1D-9D86-94C2B63F58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48B90A-ACBE-4F7F-9D23-BA351528D7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62ED9B-1BF3-49C1-A749-309827E167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F72EC9-1819-401C-B91E-963C819886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8E775B-DF31-402F-BCDF-E1375AEB6A1D}"/>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8" name="Footer Placeholder 7">
            <a:extLst>
              <a:ext uri="{FF2B5EF4-FFF2-40B4-BE49-F238E27FC236}">
                <a16:creationId xmlns:a16="http://schemas.microsoft.com/office/drawing/2014/main" id="{EF4AB3F7-00D2-440F-A33E-4FE939D45A7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890FF7A-1CED-4BCA-A557-E2661B715F84}"/>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1291372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E09AE-3F30-4B5F-BA04-9F6413AE25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6F9122-923F-4D77-BF67-5D48BC0F5173}"/>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4" name="Footer Placeholder 3">
            <a:extLst>
              <a:ext uri="{FF2B5EF4-FFF2-40B4-BE49-F238E27FC236}">
                <a16:creationId xmlns:a16="http://schemas.microsoft.com/office/drawing/2014/main" id="{B2EE3121-1077-4921-A275-E2EDBA0568B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FA93ADF-3335-4359-A46D-7D333DEC819B}"/>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148538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272AF-081A-4DFD-972B-FF28A0524D23}"/>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3" name="Footer Placeholder 2">
            <a:extLst>
              <a:ext uri="{FF2B5EF4-FFF2-40B4-BE49-F238E27FC236}">
                <a16:creationId xmlns:a16="http://schemas.microsoft.com/office/drawing/2014/main" id="{60975284-F7CB-47F3-99B2-746DCB935AD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59CE6DE-C919-4168-BEDE-C0E4CFBE8A1E}"/>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216539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33280-B379-45BC-845E-F0FEAA9546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2A90FB-1074-4694-99A5-EE0E0782F1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B2CD59-93B3-4858-9855-B1E7E2B13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767F9-42CC-4214-9729-A594FD805B51}"/>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6" name="Footer Placeholder 5">
            <a:extLst>
              <a:ext uri="{FF2B5EF4-FFF2-40B4-BE49-F238E27FC236}">
                <a16:creationId xmlns:a16="http://schemas.microsoft.com/office/drawing/2014/main" id="{558ED690-4F97-4CD8-BC52-92138646E38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40CF39-8150-46EE-ADAA-6D8A44CAD986}"/>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54024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B5373-53B6-4B78-9455-A0F1ABAA3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89E615-A63E-4307-AB68-B085B106A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DF662FC-A3A7-4859-8F32-1C23A7C2DD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F0CE0D-AD23-412E-BD1B-DC8380100787}"/>
              </a:ext>
            </a:extLst>
          </p:cNvPr>
          <p:cNvSpPr>
            <a:spLocks noGrp="1"/>
          </p:cNvSpPr>
          <p:nvPr>
            <p:ph type="dt" sz="half" idx="10"/>
          </p:nvPr>
        </p:nvSpPr>
        <p:spPr/>
        <p:txBody>
          <a:bodyPr/>
          <a:lstStyle/>
          <a:p>
            <a:fld id="{5FEB4230-D9EA-4E95-8373-8F579FD09AFA}" type="datetimeFigureOut">
              <a:rPr lang="en-US" smtClean="0"/>
              <a:t>10/9/2023</a:t>
            </a:fld>
            <a:endParaRPr lang="en-US" dirty="0"/>
          </a:p>
        </p:txBody>
      </p:sp>
      <p:sp>
        <p:nvSpPr>
          <p:cNvPr id="6" name="Footer Placeholder 5">
            <a:extLst>
              <a:ext uri="{FF2B5EF4-FFF2-40B4-BE49-F238E27FC236}">
                <a16:creationId xmlns:a16="http://schemas.microsoft.com/office/drawing/2014/main" id="{7B90B391-DE15-4FE3-B80B-9BFFCC517B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2DB036-DAED-477D-A7A1-4E1E656777A6}"/>
              </a:ext>
            </a:extLst>
          </p:cNvPr>
          <p:cNvSpPr>
            <a:spLocks noGrp="1"/>
          </p:cNvSpPr>
          <p:nvPr>
            <p:ph type="sldNum" sz="quarter" idx="12"/>
          </p:nvPr>
        </p:nvSpPr>
        <p:spPr/>
        <p:txBody>
          <a:bodyPr/>
          <a:lstStyle/>
          <a:p>
            <a:fld id="{C0A80B5C-9760-40B5-8240-8122B1C91800}" type="slidenum">
              <a:rPr lang="en-US" smtClean="0"/>
              <a:t>‹#›</a:t>
            </a:fld>
            <a:endParaRPr lang="en-US" dirty="0"/>
          </a:p>
        </p:txBody>
      </p:sp>
    </p:spTree>
    <p:extLst>
      <p:ext uri="{BB962C8B-B14F-4D97-AF65-F5344CB8AC3E}">
        <p14:creationId xmlns:p14="http://schemas.microsoft.com/office/powerpoint/2010/main" val="3725363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A1C601-3532-4564-898D-0C69B588F5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FDF31F-A41B-4CCE-89AA-2821C364C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2FE0C-2CC2-4756-947A-BBAEE87D10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B4230-D9EA-4E95-8373-8F579FD09AFA}" type="datetimeFigureOut">
              <a:rPr lang="en-US" smtClean="0"/>
              <a:t>10/9/2023</a:t>
            </a:fld>
            <a:endParaRPr lang="en-US" dirty="0"/>
          </a:p>
        </p:txBody>
      </p:sp>
      <p:sp>
        <p:nvSpPr>
          <p:cNvPr id="5" name="Footer Placeholder 4">
            <a:extLst>
              <a:ext uri="{FF2B5EF4-FFF2-40B4-BE49-F238E27FC236}">
                <a16:creationId xmlns:a16="http://schemas.microsoft.com/office/drawing/2014/main" id="{D2787CC6-EADC-4C4D-9BCD-D9125C0683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0113506-90BB-4869-AFE3-CE71AF7C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80B5C-9760-40B5-8240-8122B1C91800}" type="slidenum">
              <a:rPr lang="en-US" smtClean="0"/>
              <a:t>‹#›</a:t>
            </a:fld>
            <a:endParaRPr lang="en-US" dirty="0"/>
          </a:p>
        </p:txBody>
      </p:sp>
    </p:spTree>
    <p:extLst>
      <p:ext uri="{BB962C8B-B14F-4D97-AF65-F5344CB8AC3E}">
        <p14:creationId xmlns:p14="http://schemas.microsoft.com/office/powerpoint/2010/main" val="191272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2AC8-E166-4308-87AE-E41E7743F89E}"/>
              </a:ext>
            </a:extLst>
          </p:cNvPr>
          <p:cNvSpPr>
            <a:spLocks noGrp="1"/>
          </p:cNvSpPr>
          <p:nvPr>
            <p:ph type="ctrTitle"/>
          </p:nvPr>
        </p:nvSpPr>
        <p:spPr/>
        <p:txBody>
          <a:bodyPr>
            <a:normAutofit fontScale="90000"/>
          </a:bodyPr>
          <a:lstStyle/>
          <a:p>
            <a:r>
              <a:rPr lang="en-US" dirty="0"/>
              <a:t>Training Materials on</a:t>
            </a:r>
            <a:br>
              <a:rPr lang="en-US" dirty="0"/>
            </a:br>
            <a:r>
              <a:rPr lang="en-US" dirty="0"/>
              <a:t>Obscenity, Indecency and Profanity</a:t>
            </a:r>
          </a:p>
        </p:txBody>
      </p:sp>
      <p:sp>
        <p:nvSpPr>
          <p:cNvPr id="3" name="Subtitle 2">
            <a:extLst>
              <a:ext uri="{FF2B5EF4-FFF2-40B4-BE49-F238E27FC236}">
                <a16:creationId xmlns:a16="http://schemas.microsoft.com/office/drawing/2014/main" id="{1F1CDB8B-4D5A-4E7D-89EA-8919235621C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95783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3D22-E61D-4A82-A8E3-BEC029A0FE41}"/>
              </a:ext>
            </a:extLst>
          </p:cNvPr>
          <p:cNvSpPr>
            <a:spLocks noGrp="1"/>
          </p:cNvSpPr>
          <p:nvPr>
            <p:ph type="title"/>
          </p:nvPr>
        </p:nvSpPr>
        <p:spPr/>
        <p:txBody>
          <a:bodyPr/>
          <a:lstStyle/>
          <a:p>
            <a:r>
              <a:rPr lang="en-US" dirty="0"/>
              <a:t>Section II.K., Obscene/Indecent/Profane Broadcasts, Programmer’s Manual</a:t>
            </a:r>
          </a:p>
        </p:txBody>
      </p:sp>
      <p:sp>
        <p:nvSpPr>
          <p:cNvPr id="3" name="Content Placeholder 2">
            <a:extLst>
              <a:ext uri="{FF2B5EF4-FFF2-40B4-BE49-F238E27FC236}">
                <a16:creationId xmlns:a16="http://schemas.microsoft.com/office/drawing/2014/main" id="{BBBB1146-584F-40B7-B087-213B79568389}"/>
              </a:ext>
            </a:extLst>
          </p:cNvPr>
          <p:cNvSpPr>
            <a:spLocks noGrp="1"/>
          </p:cNvSpPr>
          <p:nvPr>
            <p:ph idx="1"/>
          </p:nvPr>
        </p:nvSpPr>
        <p:spPr/>
        <p:txBody>
          <a:bodyPr>
            <a:normAutofit fontScale="85000" lnSpcReduction="20000"/>
          </a:bodyPr>
          <a:lstStyle/>
          <a:p>
            <a:pPr marL="0" marR="0" indent="0">
              <a:spcBef>
                <a:spcPts val="0"/>
              </a:spcBef>
              <a:spcAft>
                <a:spcPts val="0"/>
              </a:spcAft>
              <a:buNone/>
            </a:pPr>
            <a:r>
              <a:rPr lang="en-US" sz="2200" dirty="0">
                <a:effectLst/>
                <a:ea typeface="Times New Roman" panose="02020603050405020304" pitchFamily="18" charset="0"/>
                <a:cs typeface="Times New Roman" panose="02020603050405020304" pitchFamily="18" charset="0"/>
              </a:rPr>
              <a:t>There is an FCC policy of "safe harbor" for broadcasting indecent and profane material between the hours of 10 P.M. and 6 A.M.  Because of our role in the community, we have elected to honor the "safe harbor" period to allow a programmer to broadcast indecent and profane material between 10 P.M. and 6 A.M., subject to the following requirements:</a:t>
            </a:r>
            <a:endParaRPr lang="en-US" sz="2200" dirty="0">
              <a:effectLst/>
              <a:ea typeface="Times New Roman" panose="02020603050405020304" pitchFamily="18" charset="0"/>
            </a:endParaRPr>
          </a:p>
          <a:p>
            <a:pPr marL="0" marR="0" indent="0">
              <a:spcBef>
                <a:spcPts val="0"/>
              </a:spcBef>
              <a:spcAft>
                <a:spcPts val="0"/>
              </a:spcAft>
              <a:buNone/>
            </a:pPr>
            <a:r>
              <a:rPr lang="en-US" sz="2200" dirty="0">
                <a:effectLst/>
                <a:ea typeface="Times New Roman" panose="02020603050405020304" pitchFamily="18" charset="0"/>
                <a:cs typeface="Times New Roman" panose="02020603050405020304" pitchFamily="18" charset="0"/>
              </a:rPr>
              <a:t> </a:t>
            </a:r>
            <a:endParaRPr lang="en-US" sz="22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cs typeface="Times New Roman" panose="02020603050405020304" pitchFamily="18" charset="0"/>
              </a:rPr>
              <a:t>The programmer’s show is identified as a safe harbor show.</a:t>
            </a:r>
            <a:endParaRPr lang="en-US" sz="22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cs typeface="Times New Roman" panose="02020603050405020304" pitchFamily="18" charset="0"/>
              </a:rPr>
              <a:t>The programmer is trained on the FCC requirements relating to the broadcast of obscene, indecent and profane material.</a:t>
            </a:r>
            <a:endParaRPr lang="en-US" sz="22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cs typeface="Times New Roman" panose="02020603050405020304" pitchFamily="18" charset="0"/>
              </a:rPr>
              <a:t>Music and other recorded content containing indecent or profane material may be played during the "safe harbor" period.</a:t>
            </a:r>
            <a:endParaRPr lang="en-US" sz="22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cs typeface="Times New Roman" panose="02020603050405020304" pitchFamily="18" charset="0"/>
              </a:rPr>
              <a:t>While the "safe harbor" period loosens restrictions on the content of material played during a broadcast, it does not loosen any rules regarding what can be said over the microphone.  No matter what time of day, it is NEVER acceptable for any programmer, guest or visitor during a broadcast to curse or use indecent or profane language.  You may be able to </a:t>
            </a:r>
            <a:r>
              <a:rPr lang="en-US" sz="2200" i="1" dirty="0">
                <a:effectLst/>
                <a:ea typeface="Times New Roman" panose="02020603050405020304" pitchFamily="18" charset="0"/>
                <a:cs typeface="Times New Roman" panose="02020603050405020304" pitchFamily="18" charset="0"/>
              </a:rPr>
              <a:t>play</a:t>
            </a:r>
            <a:r>
              <a:rPr lang="en-US" sz="2200" dirty="0">
                <a:effectLst/>
                <a:ea typeface="Times New Roman" panose="02020603050405020304" pitchFamily="18" charset="0"/>
                <a:cs typeface="Times New Roman" panose="02020603050405020304" pitchFamily="18" charset="0"/>
              </a:rPr>
              <a:t> it from 10 P.M. and 6 A.M. but you cannot </a:t>
            </a:r>
            <a:r>
              <a:rPr lang="en-US" sz="2200" i="1" dirty="0">
                <a:effectLst/>
                <a:ea typeface="Times New Roman" panose="02020603050405020304" pitchFamily="18" charset="0"/>
                <a:cs typeface="Times New Roman" panose="02020603050405020304" pitchFamily="18" charset="0"/>
              </a:rPr>
              <a:t>say</a:t>
            </a:r>
            <a:r>
              <a:rPr lang="en-US" sz="2200" dirty="0">
                <a:effectLst/>
                <a:ea typeface="Times New Roman" panose="02020603050405020304" pitchFamily="18" charset="0"/>
                <a:cs typeface="Times New Roman" panose="02020603050405020304" pitchFamily="18" charset="0"/>
              </a:rPr>
              <a:t> it.</a:t>
            </a:r>
            <a:endParaRPr lang="en-US" sz="2200" dirty="0">
              <a:effectLst/>
              <a:ea typeface="Times New Roman" panose="02020603050405020304" pitchFamily="18" charset="0"/>
            </a:endParaRPr>
          </a:p>
          <a:p>
            <a:pPr marL="0" indent="0">
              <a:buNone/>
            </a:pPr>
            <a:r>
              <a:rPr lang="en-US" sz="2200" dirty="0">
                <a:effectLst/>
                <a:ea typeface="Times New Roman" panose="02020603050405020304" pitchFamily="18" charset="0"/>
                <a:cs typeface="Times New Roman" panose="02020603050405020304" pitchFamily="18" charset="0"/>
              </a:rPr>
              <a:t>Indecent and profane material CANNOT be aired between 6 A.M. and 10 P.M., which is outside the "safe harbor" period.</a:t>
            </a:r>
          </a:p>
          <a:p>
            <a:pPr marL="0" indent="0">
              <a:buNone/>
            </a:pPr>
            <a:r>
              <a:rPr lang="en-US" sz="2200" dirty="0">
                <a:effectLst/>
                <a:ea typeface="Times New Roman" panose="02020603050405020304" pitchFamily="18" charset="0"/>
                <a:cs typeface="Times New Roman" panose="02020603050405020304" pitchFamily="18" charset="0"/>
              </a:rPr>
              <a:t>There is no "safe harbor" at any time of the day or night when it is OK to broadcast obscene material.</a:t>
            </a:r>
            <a:endParaRPr lang="en-US" sz="22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43563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4EBC2-77BC-415B-AA2D-205A38923922}"/>
              </a:ext>
            </a:extLst>
          </p:cNvPr>
          <p:cNvSpPr>
            <a:spLocks noGrp="1"/>
          </p:cNvSpPr>
          <p:nvPr>
            <p:ph type="title"/>
          </p:nvPr>
        </p:nvSpPr>
        <p:spPr/>
        <p:txBody>
          <a:bodyPr/>
          <a:lstStyle/>
          <a:p>
            <a:r>
              <a:rPr lang="en-US" dirty="0"/>
              <a:t>Section II.K., Obscene/Indecent/Profane Broadcasts, Programmer’s Manual Cont.</a:t>
            </a:r>
          </a:p>
        </p:txBody>
      </p:sp>
      <p:sp>
        <p:nvSpPr>
          <p:cNvPr id="3" name="Content Placeholder 2">
            <a:extLst>
              <a:ext uri="{FF2B5EF4-FFF2-40B4-BE49-F238E27FC236}">
                <a16:creationId xmlns:a16="http://schemas.microsoft.com/office/drawing/2014/main" id="{DAED5A5B-D7AC-4329-AB6F-B3B9D4A377A4}"/>
              </a:ext>
            </a:extLst>
          </p:cNvPr>
          <p:cNvSpPr>
            <a:spLocks noGrp="1"/>
          </p:cNvSpPr>
          <p:nvPr>
            <p:ph idx="1"/>
          </p:nvPr>
        </p:nvSpPr>
        <p:spPr/>
        <p:txBody>
          <a:bodyPr>
            <a:normAutofit fontScale="25000" lnSpcReduction="20000"/>
          </a:bodyPr>
          <a:lstStyle/>
          <a:p>
            <a:pPr marL="0" marR="0" indent="0">
              <a:spcBef>
                <a:spcPts val="0"/>
              </a:spcBef>
              <a:spcAft>
                <a:spcPts val="0"/>
              </a:spcAft>
              <a:buNone/>
            </a:pPr>
            <a:r>
              <a:rPr lang="en-US" sz="8800" dirty="0">
                <a:effectLst/>
                <a:ea typeface="Times New Roman" panose="02020603050405020304" pitchFamily="18" charset="0"/>
                <a:cs typeface="Times New Roman" panose="02020603050405020304" pitchFamily="18" charset="0"/>
              </a:rPr>
              <a:t>Policies against obscene, indecent and/or profane radio broadcasts are always in force at KKFI.</a:t>
            </a:r>
          </a:p>
          <a:p>
            <a:pPr marL="0" marR="0" indent="0">
              <a:spcBef>
                <a:spcPts val="0"/>
              </a:spcBef>
              <a:spcAft>
                <a:spcPts val="0"/>
              </a:spcAft>
              <a:buNone/>
            </a:pPr>
            <a:endParaRPr lang="en-US" sz="8800" dirty="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8800" dirty="0">
                <a:effectLst/>
                <a:ea typeface="Times New Roman" panose="02020603050405020304" pitchFamily="18" charset="0"/>
                <a:cs typeface="Times New Roman" panose="02020603050405020304" pitchFamily="18" charset="0"/>
              </a:rPr>
              <a:t>The FCC gives this guidance on deciding what’s obscene, indecent or profane:</a:t>
            </a:r>
            <a:endParaRPr lang="en-US" sz="8800" dirty="0">
              <a:effectLst/>
              <a:ea typeface="Times New Roman" panose="02020603050405020304" pitchFamily="18" charset="0"/>
            </a:endParaRPr>
          </a:p>
          <a:p>
            <a:pPr marL="0" marR="0" indent="0">
              <a:spcBef>
                <a:spcPts val="0"/>
              </a:spcBef>
              <a:spcAft>
                <a:spcPts val="0"/>
              </a:spcAft>
              <a:buNone/>
            </a:pPr>
            <a:r>
              <a:rPr lang="en-US" sz="8800" dirty="0">
                <a:effectLst/>
                <a:ea typeface="Times New Roman" panose="02020603050405020304" pitchFamily="18" charset="0"/>
                <a:cs typeface="Times New Roman" panose="02020603050405020304" pitchFamily="18" charset="0"/>
              </a:rPr>
              <a:t> </a:t>
            </a:r>
            <a:endParaRPr lang="en-US" sz="88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8800" b="1" dirty="0">
                <a:effectLst/>
                <a:ea typeface="Times New Roman" panose="02020603050405020304" pitchFamily="18" charset="0"/>
                <a:cs typeface="Times New Roman" panose="02020603050405020304" pitchFamily="18" charset="0"/>
              </a:rPr>
              <a:t>Obscene content</a:t>
            </a:r>
            <a:r>
              <a:rPr lang="en-US" sz="8800" dirty="0">
                <a:effectLst/>
                <a:ea typeface="Times New Roman" panose="02020603050405020304" pitchFamily="18" charset="0"/>
                <a:cs typeface="Times New Roman" panose="02020603050405020304" pitchFamily="18" charset="0"/>
              </a:rPr>
              <a:t> does not have protection by the First Amendment.  For content to be ruled obscene, it must meet a three-pronged test established by the Supreme Court: It must appeal to an average person’s prurient interest; depict or describe sexual conduct in a "patently offensive" way; and taken as a whole, lack serious literary, artistic, political or scientific value.</a:t>
            </a:r>
          </a:p>
          <a:p>
            <a:pPr marL="342900" marR="0" lvl="0" indent="-342900">
              <a:spcBef>
                <a:spcPts val="0"/>
              </a:spcBef>
              <a:spcAft>
                <a:spcPts val="0"/>
              </a:spcAft>
              <a:buFont typeface="Symbol" panose="05050102010706020507" pitchFamily="18" charset="2"/>
              <a:buChar char=""/>
            </a:pPr>
            <a:endParaRPr lang="en-US" sz="88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8800" b="1" dirty="0">
                <a:effectLst/>
                <a:ea typeface="Times New Roman" panose="02020603050405020304" pitchFamily="18" charset="0"/>
                <a:cs typeface="Times New Roman" panose="02020603050405020304" pitchFamily="18" charset="0"/>
              </a:rPr>
              <a:t>Indecent content</a:t>
            </a:r>
            <a:r>
              <a:rPr lang="en-US" sz="8800" dirty="0">
                <a:effectLst/>
                <a:ea typeface="Times New Roman" panose="02020603050405020304" pitchFamily="18" charset="0"/>
                <a:cs typeface="Times New Roman" panose="02020603050405020304" pitchFamily="18" charset="0"/>
              </a:rPr>
              <a:t> portrays sexual or excretory organs or activities in a way that is patently offensive but does not meet the three-prong test for obscenity.</a:t>
            </a:r>
          </a:p>
          <a:p>
            <a:pPr marL="342900" marR="0" lvl="0" indent="-342900">
              <a:spcBef>
                <a:spcPts val="0"/>
              </a:spcBef>
              <a:spcAft>
                <a:spcPts val="0"/>
              </a:spcAft>
              <a:buFont typeface="Symbol" panose="05050102010706020507" pitchFamily="18" charset="2"/>
              <a:buChar char=""/>
            </a:pPr>
            <a:endParaRPr lang="en-US" sz="88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8800" b="1" dirty="0">
                <a:effectLst/>
                <a:ea typeface="Times New Roman" panose="02020603050405020304" pitchFamily="18" charset="0"/>
                <a:cs typeface="Times New Roman" panose="02020603050405020304" pitchFamily="18" charset="0"/>
              </a:rPr>
              <a:t>Profane content</a:t>
            </a:r>
            <a:r>
              <a:rPr lang="en-US" sz="8800" dirty="0">
                <a:effectLst/>
                <a:ea typeface="Times New Roman" panose="02020603050405020304" pitchFamily="18" charset="0"/>
                <a:cs typeface="Times New Roman" panose="02020603050405020304" pitchFamily="18" charset="0"/>
              </a:rPr>
              <a:t> includes "grossly offensive" language that is considered a public nuisance.</a:t>
            </a:r>
          </a:p>
          <a:p>
            <a:pPr marL="342900" marR="0" lvl="0" indent="-342900">
              <a:spcBef>
                <a:spcPts val="0"/>
              </a:spcBef>
              <a:spcAft>
                <a:spcPts val="0"/>
              </a:spcAft>
              <a:buFont typeface="Symbol" panose="05050102010706020507" pitchFamily="18" charset="2"/>
              <a:buChar char=""/>
            </a:pPr>
            <a:endParaRPr lang="en-US" sz="8800" dirty="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8800" dirty="0">
                <a:effectLst/>
                <a:ea typeface="Times New Roman" panose="02020603050405020304" pitchFamily="18" charset="0"/>
                <a:cs typeface="Times New Roman" panose="02020603050405020304" pitchFamily="18" charset="0"/>
              </a:rPr>
              <a:t>If you are in doubt as to which category the content falls in, err on the side of considering it to be obscene.</a:t>
            </a:r>
          </a:p>
          <a:p>
            <a:pPr marL="0" marR="0" lvl="0" indent="0">
              <a:spcBef>
                <a:spcPts val="0"/>
              </a:spcBef>
              <a:spcAft>
                <a:spcPts val="0"/>
              </a:spcAft>
              <a:buNone/>
            </a:pPr>
            <a:endParaRPr lang="en-US" sz="96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12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dirty="0">
                <a:effectLst/>
                <a:ea typeface="Times New Roman" panose="02020603050405020304" pitchFamily="18" charset="0"/>
                <a:cs typeface="Times New Roman" panose="02020603050405020304" pitchFamily="18" charset="0"/>
              </a:rPr>
              <a:t> </a:t>
            </a:r>
            <a:endParaRPr lang="en-US"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404144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0F9BD-DD8C-4834-8489-F5BA062B908E}"/>
              </a:ext>
            </a:extLst>
          </p:cNvPr>
          <p:cNvSpPr>
            <a:spLocks noGrp="1"/>
          </p:cNvSpPr>
          <p:nvPr>
            <p:ph type="title"/>
          </p:nvPr>
        </p:nvSpPr>
        <p:spPr/>
        <p:txBody>
          <a:bodyPr/>
          <a:lstStyle/>
          <a:p>
            <a:r>
              <a:rPr lang="en-US" dirty="0"/>
              <a:t>Section II.K., Obscene/Indecent/Profane Broadcasts, Programmer’s Manual Cont.</a:t>
            </a:r>
          </a:p>
        </p:txBody>
      </p:sp>
      <p:sp>
        <p:nvSpPr>
          <p:cNvPr id="3" name="Content Placeholder 2">
            <a:extLst>
              <a:ext uri="{FF2B5EF4-FFF2-40B4-BE49-F238E27FC236}">
                <a16:creationId xmlns:a16="http://schemas.microsoft.com/office/drawing/2014/main" id="{D20A52EE-F296-440D-A218-A163ACF8CA3B}"/>
              </a:ext>
            </a:extLst>
          </p:cNvPr>
          <p:cNvSpPr>
            <a:spLocks noGrp="1"/>
          </p:cNvSpPr>
          <p:nvPr>
            <p:ph idx="1"/>
          </p:nvPr>
        </p:nvSpPr>
        <p:spPr/>
        <p:txBody>
          <a:bodyPr>
            <a:normAutofit fontScale="92500" lnSpcReduction="20000"/>
          </a:bodyPr>
          <a:lstStyle/>
          <a:p>
            <a:pPr marL="0" marR="0" indent="0">
              <a:spcBef>
                <a:spcPts val="0"/>
              </a:spcBef>
              <a:spcAft>
                <a:spcPts val="0"/>
              </a:spcAft>
              <a:buNone/>
            </a:pPr>
            <a:r>
              <a:rPr lang="en-US" sz="3200" dirty="0">
                <a:effectLst/>
                <a:ea typeface="Times New Roman" panose="02020603050405020304" pitchFamily="18" charset="0"/>
                <a:cs typeface="Times New Roman" panose="02020603050405020304" pitchFamily="18" charset="0"/>
              </a:rPr>
              <a:t>Indecent, and/or profane broadcasts can be summarized as:</a:t>
            </a:r>
            <a:endParaRPr lang="en-US" sz="3200" dirty="0">
              <a:effectLst/>
              <a:ea typeface="Times New Roman" panose="02020603050405020304" pitchFamily="18" charset="0"/>
            </a:endParaRPr>
          </a:p>
          <a:p>
            <a:pPr marL="0" marR="0" indent="0">
              <a:spcBef>
                <a:spcPts val="0"/>
              </a:spcBef>
              <a:spcAft>
                <a:spcPts val="0"/>
              </a:spcAft>
              <a:buNone/>
            </a:pPr>
            <a:r>
              <a:rPr lang="en-US" sz="3200" dirty="0">
                <a:effectLst/>
                <a:ea typeface="Times New Roman" panose="02020603050405020304" pitchFamily="18" charset="0"/>
                <a:cs typeface="Times New Roman" panose="02020603050405020304" pitchFamily="18" charset="0"/>
              </a:rPr>
              <a:t> </a:t>
            </a:r>
            <a:endParaRPr lang="en-US" sz="3200" dirty="0">
              <a:effectLst/>
              <a:ea typeface="Times New Roman" panose="02020603050405020304" pitchFamily="18" charset="0"/>
            </a:endParaRPr>
          </a:p>
          <a:p>
            <a:pPr marL="342900" marR="85725" lvl="0" indent="-342900">
              <a:spcBef>
                <a:spcPts val="0"/>
              </a:spcBef>
              <a:spcAft>
                <a:spcPts val="0"/>
              </a:spcAft>
              <a:buFont typeface="Symbol" panose="05050102010706020507" pitchFamily="18" charset="2"/>
              <a:buChar char=""/>
            </a:pPr>
            <a:r>
              <a:rPr lang="en-US" sz="3200" dirty="0">
                <a:effectLst/>
                <a:ea typeface="Times New Roman" panose="02020603050405020304" pitchFamily="18" charset="0"/>
                <a:cs typeface="Times New Roman" panose="02020603050405020304" pitchFamily="18" charset="0"/>
              </a:rPr>
              <a:t>Pandering, titillating, lewd, lustful, vulgar or shocking;</a:t>
            </a:r>
            <a:endParaRPr lang="en-US" sz="3200" dirty="0">
              <a:effectLst/>
              <a:ea typeface="Times New Roman" panose="02020603050405020304" pitchFamily="18" charset="0"/>
            </a:endParaRPr>
          </a:p>
          <a:p>
            <a:pPr marL="342900" marR="85725" lvl="0" indent="-342900">
              <a:spcBef>
                <a:spcPts val="0"/>
              </a:spcBef>
              <a:spcAft>
                <a:spcPts val="0"/>
              </a:spcAft>
              <a:buFont typeface="Symbol" panose="05050102010706020507" pitchFamily="18" charset="2"/>
              <a:buChar char=""/>
            </a:pPr>
            <a:r>
              <a:rPr lang="en-US" sz="3200" dirty="0">
                <a:effectLst/>
                <a:ea typeface="Times New Roman" panose="02020603050405020304" pitchFamily="18" charset="0"/>
                <a:cs typeface="Times New Roman" panose="02020603050405020304" pitchFamily="18" charset="0"/>
              </a:rPr>
              <a:t>Descriptive of or referring to sexual or excretory organs or activities which would be offensive to most people;</a:t>
            </a:r>
            <a:endParaRPr lang="en-US" sz="3200" dirty="0">
              <a:effectLst/>
              <a:ea typeface="Times New Roman" panose="02020603050405020304" pitchFamily="18" charset="0"/>
            </a:endParaRPr>
          </a:p>
          <a:p>
            <a:pPr marL="342900" marR="85725" lvl="0" indent="-342900">
              <a:spcBef>
                <a:spcPts val="0"/>
              </a:spcBef>
              <a:spcAft>
                <a:spcPts val="0"/>
              </a:spcAft>
              <a:buFont typeface="Symbol" panose="05050102010706020507" pitchFamily="18" charset="2"/>
              <a:buChar char=""/>
            </a:pPr>
            <a:r>
              <a:rPr lang="en-US" sz="3200" dirty="0">
                <a:effectLst/>
                <a:ea typeface="Times New Roman" panose="02020603050405020304" pitchFamily="18" charset="0"/>
                <a:cs typeface="Times New Roman" panose="02020603050405020304" pitchFamily="18" charset="0"/>
              </a:rPr>
              <a:t>Suggestive material, consisting of innuendo and double meanings;</a:t>
            </a:r>
            <a:endParaRPr lang="en-US" sz="3200" dirty="0">
              <a:effectLst/>
              <a:ea typeface="Times New Roman" panose="02020603050405020304" pitchFamily="18" charset="0"/>
            </a:endParaRPr>
          </a:p>
          <a:p>
            <a:pPr marL="342900" marR="85725" lvl="0" indent="-342900">
              <a:spcBef>
                <a:spcPts val="0"/>
              </a:spcBef>
              <a:spcAft>
                <a:spcPts val="0"/>
              </a:spcAft>
              <a:buFont typeface="Symbol" panose="05050102010706020507" pitchFamily="18" charset="2"/>
              <a:buChar char=""/>
            </a:pPr>
            <a:r>
              <a:rPr lang="en-US" sz="3200" dirty="0">
                <a:effectLst/>
                <a:ea typeface="Times New Roman" panose="02020603050405020304" pitchFamily="18" charset="0"/>
                <a:cs typeface="Times New Roman" panose="02020603050405020304" pitchFamily="18" charset="0"/>
              </a:rPr>
              <a:t>Repetitive, explicit or graphic language; and</a:t>
            </a:r>
            <a:endParaRPr lang="en-US" sz="3200" dirty="0">
              <a:effectLst/>
              <a:ea typeface="Times New Roman" panose="02020603050405020304" pitchFamily="18" charset="0"/>
            </a:endParaRPr>
          </a:p>
          <a:p>
            <a:pPr marL="342900" marR="85725" lvl="0" indent="-342900">
              <a:spcBef>
                <a:spcPts val="0"/>
              </a:spcBef>
              <a:spcAft>
                <a:spcPts val="0"/>
              </a:spcAft>
              <a:buFont typeface="Symbol" panose="05050102010706020507" pitchFamily="18" charset="2"/>
              <a:buChar char=""/>
            </a:pPr>
            <a:r>
              <a:rPr lang="en-US" sz="3200" dirty="0">
                <a:effectLst/>
                <a:ea typeface="Times New Roman" panose="02020603050405020304" pitchFamily="18" charset="0"/>
                <a:cs typeface="Times New Roman" panose="02020603050405020304" pitchFamily="18" charset="0"/>
              </a:rPr>
              <a:t>Cursing (includes, but is not limited to the </a:t>
            </a:r>
            <a:r>
              <a:rPr lang="en-US" sz="3200" u="sng" dirty="0">
                <a:effectLst/>
                <a:ea typeface="Times New Roman" panose="02020603050405020304" pitchFamily="18" charset="0"/>
                <a:cs typeface="Times New Roman" panose="02020603050405020304" pitchFamily="18" charset="0"/>
              </a:rPr>
              <a:t>seven deadly words</a:t>
            </a:r>
            <a:r>
              <a:rPr lang="en-US" sz="3200" dirty="0">
                <a:effectLst/>
                <a:ea typeface="Times New Roman" panose="02020603050405020304" pitchFamily="18" charset="0"/>
                <a:cs typeface="Times New Roman" panose="02020603050405020304" pitchFamily="18" charset="0"/>
              </a:rPr>
              <a:t>:  “shit, piss, fuck, motherfucker, cocksucker, tits, and cunt”).</a:t>
            </a:r>
          </a:p>
          <a:p>
            <a:pPr marL="0" marR="85725" lvl="0" indent="0">
              <a:spcBef>
                <a:spcPts val="1200"/>
              </a:spcBef>
              <a:spcAft>
                <a:spcPts val="0"/>
              </a:spcAft>
              <a:buNone/>
            </a:pPr>
            <a:r>
              <a:rPr lang="en-US" sz="3200" dirty="0">
                <a:effectLst/>
                <a:uFill>
                  <a:solidFill>
                    <a:srgbClr val="0000FF"/>
                  </a:solidFill>
                </a:uFill>
                <a:ea typeface="Times New Roman" panose="02020603050405020304" pitchFamily="18" charset="0"/>
                <a:cs typeface="Times New Roman" panose="02020603050405020304" pitchFamily="18" charset="0"/>
              </a:rPr>
              <a:t>Such a broadcast may also be obscene if it meets the three-pronged test described on the previous slide.</a:t>
            </a:r>
            <a:endParaRPr lang="en-US" sz="32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9496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0F9BD-DD8C-4834-8489-F5BA062B908E}"/>
              </a:ext>
            </a:extLst>
          </p:cNvPr>
          <p:cNvSpPr>
            <a:spLocks noGrp="1"/>
          </p:cNvSpPr>
          <p:nvPr>
            <p:ph type="title"/>
          </p:nvPr>
        </p:nvSpPr>
        <p:spPr/>
        <p:txBody>
          <a:bodyPr/>
          <a:lstStyle/>
          <a:p>
            <a:r>
              <a:rPr lang="en-US" dirty="0"/>
              <a:t>Section II.K., Obscene/Indecent/Profane Broadcasts, Programmer’s Manual Cont.</a:t>
            </a:r>
          </a:p>
        </p:txBody>
      </p:sp>
      <p:sp>
        <p:nvSpPr>
          <p:cNvPr id="3" name="Content Placeholder 2">
            <a:extLst>
              <a:ext uri="{FF2B5EF4-FFF2-40B4-BE49-F238E27FC236}">
                <a16:creationId xmlns:a16="http://schemas.microsoft.com/office/drawing/2014/main" id="{D20A52EE-F296-440D-A218-A163ACF8CA3B}"/>
              </a:ext>
            </a:extLst>
          </p:cNvPr>
          <p:cNvSpPr>
            <a:spLocks noGrp="1"/>
          </p:cNvSpPr>
          <p:nvPr>
            <p:ph idx="1"/>
          </p:nvPr>
        </p:nvSpPr>
        <p:spPr/>
        <p:txBody>
          <a:bodyPr>
            <a:normAutofit fontScale="85000" lnSpcReduction="20000"/>
          </a:bodyPr>
          <a:lstStyle/>
          <a:p>
            <a:pPr marL="0" marR="0" indent="0">
              <a:spcBef>
                <a:spcPts val="0"/>
              </a:spcBef>
              <a:spcAft>
                <a:spcPts val="0"/>
              </a:spcAft>
              <a:buNone/>
            </a:pPr>
            <a:r>
              <a:rPr lang="en-US" sz="2800" dirty="0">
                <a:effectLst/>
                <a:ea typeface="Times New Roman" panose="02020603050405020304" pitchFamily="18" charset="0"/>
                <a:cs typeface="Times New Roman" panose="02020603050405020304" pitchFamily="18" charset="0"/>
              </a:rPr>
              <a:t>Humor is no defense.  Obscuring or bleeping offensive words is not considered helpful if the meaning can still be understood or deciphered.  Spelling the offensive words or substituting foreign words is not acceptable.  The material must have other serious literary, artistic, political, or scientific merit when taken in context.</a:t>
            </a:r>
            <a:endParaRPr lang="en-US" sz="2800" dirty="0">
              <a:effectLst/>
              <a:ea typeface="Times New Roman" panose="02020603050405020304" pitchFamily="18" charset="0"/>
            </a:endParaRPr>
          </a:p>
          <a:p>
            <a:pPr marL="0" marR="0" indent="0">
              <a:spcBef>
                <a:spcPts val="0"/>
              </a:spcBef>
              <a:spcAft>
                <a:spcPts val="0"/>
              </a:spcAft>
              <a:buNone/>
            </a:pPr>
            <a:r>
              <a:rPr lang="en-US" sz="2800" dirty="0">
                <a:effectLst/>
                <a:ea typeface="Times New Roman" panose="02020603050405020304" pitchFamily="18" charset="0"/>
                <a:cs typeface="Times New Roman" panose="02020603050405020304" pitchFamily="18" charset="0"/>
              </a:rPr>
              <a:t>	</a:t>
            </a:r>
            <a:endParaRPr lang="en-US" sz="2800" dirty="0">
              <a:effectLst/>
              <a:ea typeface="Times New Roman" panose="02020603050405020304" pitchFamily="18" charset="0"/>
            </a:endParaRPr>
          </a:p>
          <a:p>
            <a:pPr marL="0" marR="0" indent="0">
              <a:spcBef>
                <a:spcPts val="0"/>
              </a:spcBef>
              <a:spcAft>
                <a:spcPts val="0"/>
              </a:spcAft>
              <a:buNone/>
            </a:pPr>
            <a:r>
              <a:rPr lang="en-US" sz="2800" dirty="0">
                <a:effectLst/>
                <a:ea typeface="Times New Roman" panose="02020603050405020304" pitchFamily="18" charset="0"/>
                <a:cs typeface="Times New Roman" panose="02020603050405020304" pitchFamily="18" charset="0"/>
              </a:rPr>
              <a:t>It is the board operator’s responsibility to make sure the 7‑second delay is in operation and used properly.  </a:t>
            </a:r>
          </a:p>
          <a:p>
            <a:pPr marL="0" marR="0" indent="0">
              <a:spcBef>
                <a:spcPts val="0"/>
              </a:spcBef>
              <a:spcAft>
                <a:spcPts val="0"/>
              </a:spcAft>
              <a:buNone/>
            </a:pPr>
            <a:endParaRPr lang="en-US" dirty="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800" dirty="0">
                <a:effectLst/>
                <a:ea typeface="Times New Roman" panose="02020603050405020304" pitchFamily="18" charset="0"/>
                <a:cs typeface="Times New Roman" panose="02020603050405020304" pitchFamily="18" charset="0"/>
              </a:rPr>
              <a:t>Preview all music for offensive language, and carefully monitor all speech that goes out on the airways.  </a:t>
            </a:r>
            <a:r>
              <a:rPr lang="en-US" sz="2800" u="sng" dirty="0">
                <a:effectLst/>
                <a:ea typeface="Times New Roman" panose="02020603050405020304" pitchFamily="18" charset="0"/>
                <a:cs typeface="Times New Roman" panose="02020603050405020304" pitchFamily="18" charset="0"/>
              </a:rPr>
              <a:t>Federal criminal charges and fines against the announcer are possible.</a:t>
            </a:r>
          </a:p>
          <a:p>
            <a:pPr marL="0" marR="0" indent="0">
              <a:spcBef>
                <a:spcPts val="0"/>
              </a:spcBef>
              <a:spcAft>
                <a:spcPts val="0"/>
              </a:spcAft>
              <a:buNone/>
            </a:pPr>
            <a:endParaRPr lang="en-US" sz="2800" dirty="0">
              <a:effectLst/>
              <a:ea typeface="Times New Roman" panose="02020603050405020304" pitchFamily="18" charset="0"/>
            </a:endParaRPr>
          </a:p>
          <a:p>
            <a:pPr marL="0" marR="0" indent="0">
              <a:spcBef>
                <a:spcPts val="0"/>
              </a:spcBef>
              <a:spcAft>
                <a:spcPts val="0"/>
              </a:spcAft>
              <a:buNone/>
            </a:pPr>
            <a:r>
              <a:rPr lang="en-US" sz="2800" dirty="0">
                <a:effectLst/>
                <a:ea typeface="Times New Roman" panose="02020603050405020304" pitchFamily="18" charset="0"/>
                <a:cs typeface="Times New Roman" panose="02020603050405020304" pitchFamily="18" charset="0"/>
              </a:rPr>
              <a:t>Explicit/non-safe harbor material should not be loaded into PAL. Anyone loading music and other material into PAL is required to first screen such music and other material to ensure that it is FCC clean. </a:t>
            </a:r>
            <a:r>
              <a:rPr lang="en-US" sz="2800" u="none" strike="noStrike" dirty="0">
                <a:effectLst/>
                <a:ea typeface="Times New Roman" panose="02020603050405020304" pitchFamily="18" charset="0"/>
                <a:cs typeface="Times New Roman" panose="02020603050405020304" pitchFamily="18" charset="0"/>
              </a:rPr>
              <a:t> </a:t>
            </a:r>
            <a:endParaRPr lang="en-US" sz="28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78997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9186-7A20-4B87-A856-BBB2CA2ABC63}"/>
              </a:ext>
            </a:extLst>
          </p:cNvPr>
          <p:cNvSpPr>
            <a:spLocks noGrp="1"/>
          </p:cNvSpPr>
          <p:nvPr>
            <p:ph type="title"/>
          </p:nvPr>
        </p:nvSpPr>
        <p:spPr>
          <a:xfrm>
            <a:off x="838200" y="317500"/>
            <a:ext cx="10515600" cy="1325563"/>
          </a:xfrm>
        </p:spPr>
        <p:txBody>
          <a:bodyPr>
            <a:normAutofit fontScale="90000"/>
          </a:bodyPr>
          <a:lstStyle/>
          <a:p>
            <a:r>
              <a:rPr lang="en-US" dirty="0"/>
              <a:t>Appendix A, Compliance Policy of Mid Coast Radio Project, Inc. With Respect to Obscene, Indecent and Profane Programming, Programmer’s Manual </a:t>
            </a:r>
          </a:p>
        </p:txBody>
      </p:sp>
      <p:sp>
        <p:nvSpPr>
          <p:cNvPr id="3" name="Content Placeholder 2">
            <a:extLst>
              <a:ext uri="{FF2B5EF4-FFF2-40B4-BE49-F238E27FC236}">
                <a16:creationId xmlns:a16="http://schemas.microsoft.com/office/drawing/2014/main" id="{A2549B25-8695-45A2-BB3F-BEA5CCDC305F}"/>
              </a:ext>
            </a:extLst>
          </p:cNvPr>
          <p:cNvSpPr>
            <a:spLocks noGrp="1"/>
          </p:cNvSpPr>
          <p:nvPr>
            <p:ph idx="1"/>
          </p:nvPr>
        </p:nvSpPr>
        <p:spPr/>
        <p:txBody>
          <a:bodyPr>
            <a:normAutofit lnSpcReduction="10000"/>
          </a:bodyPr>
          <a:lstStyle/>
          <a:p>
            <a:r>
              <a:rPr lang="en-US" dirty="0"/>
              <a:t>Appendix A has additional and more detailed information about obscene, indecent and profane programming.  </a:t>
            </a:r>
          </a:p>
          <a:p>
            <a:r>
              <a:rPr lang="en-US" b="1" u="sng" dirty="0"/>
              <a:t>All Programmers are expected to read Appendix A and be familiar with what it says.</a:t>
            </a:r>
          </a:p>
          <a:p>
            <a:r>
              <a:rPr lang="en-US" dirty="0"/>
              <a:t>Here are a few highlights from Appendix A:</a:t>
            </a:r>
          </a:p>
          <a:p>
            <a:pPr lvl="1"/>
            <a:r>
              <a:rPr lang="en-US" dirty="0"/>
              <a:t>No obscene programming at any time.</a:t>
            </a:r>
          </a:p>
          <a:p>
            <a:pPr lvl="1"/>
            <a:r>
              <a:rPr lang="en-US" dirty="0"/>
              <a:t>Programming of indecent and profane material can only be done in the 10 p.m. to 6 a.m. safe harbor period, and only if station requirements are met.</a:t>
            </a:r>
          </a:p>
          <a:p>
            <a:pPr lvl="1"/>
            <a:r>
              <a:rPr lang="en-US" dirty="0"/>
              <a:t>Indecent and profane material cannot be played between 6 a.m. and 10 p.m.</a:t>
            </a:r>
          </a:p>
          <a:p>
            <a:pPr lvl="1"/>
            <a:r>
              <a:rPr lang="en-US" dirty="0"/>
              <a:t>There are descriptions in Appendix A of material that the FCC has found to be indecent.</a:t>
            </a:r>
          </a:p>
        </p:txBody>
      </p:sp>
    </p:spTree>
    <p:extLst>
      <p:ext uri="{BB962C8B-B14F-4D97-AF65-F5344CB8AC3E}">
        <p14:creationId xmlns:p14="http://schemas.microsoft.com/office/powerpoint/2010/main" val="1158956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1415B-7F9B-4E08-B5F6-7E24DBA75EDB}"/>
              </a:ext>
            </a:extLst>
          </p:cNvPr>
          <p:cNvSpPr>
            <a:spLocks noGrp="1"/>
          </p:cNvSpPr>
          <p:nvPr>
            <p:ph type="title"/>
          </p:nvPr>
        </p:nvSpPr>
        <p:spPr/>
        <p:txBody>
          <a:bodyPr>
            <a:normAutofit/>
          </a:bodyPr>
          <a:lstStyle/>
          <a:p>
            <a:r>
              <a:rPr lang="en-US" dirty="0"/>
              <a:t>Appendix A, Programmer’s Manual Cont.</a:t>
            </a:r>
          </a:p>
        </p:txBody>
      </p:sp>
      <p:sp>
        <p:nvSpPr>
          <p:cNvPr id="3" name="Content Placeholder 2">
            <a:extLst>
              <a:ext uri="{FF2B5EF4-FFF2-40B4-BE49-F238E27FC236}">
                <a16:creationId xmlns:a16="http://schemas.microsoft.com/office/drawing/2014/main" id="{E101D442-6F54-45B9-BB63-3264DBC81A68}"/>
              </a:ext>
            </a:extLst>
          </p:cNvPr>
          <p:cNvSpPr>
            <a:spLocks noGrp="1"/>
          </p:cNvSpPr>
          <p:nvPr>
            <p:ph idx="1"/>
          </p:nvPr>
        </p:nvSpPr>
        <p:spPr/>
        <p:txBody>
          <a:bodyPr/>
          <a:lstStyle/>
          <a:p>
            <a:r>
              <a:rPr lang="en-US" sz="1800" dirty="0">
                <a:effectLst/>
                <a:ea typeface="Times New Roman" panose="02020603050405020304" pitchFamily="18" charset="0"/>
              </a:rPr>
              <a:t>Caution should be used and discretion exercised in airing any double-entendres with sexual or excretory overtones.</a:t>
            </a:r>
          </a:p>
          <a:p>
            <a:r>
              <a:rPr lang="en-US" sz="1800" dirty="0">
                <a:effectLst/>
                <a:ea typeface="Times New Roman" panose="02020603050405020304" pitchFamily="18" charset="0"/>
              </a:rPr>
              <a:t>Exercise caution and discretion in the broadcasting of any puns or jokes with overtones or connotations that are sexually explicit.</a:t>
            </a:r>
            <a:endParaRPr lang="en-US" sz="1800" dirty="0">
              <a:ea typeface="Times New Roman" panose="02020603050405020304" pitchFamily="18" charset="0"/>
            </a:endParaRPr>
          </a:p>
          <a:p>
            <a:r>
              <a:rPr lang="en-US" sz="1800" dirty="0">
                <a:effectLst/>
                <a:ea typeface="Times New Roman" panose="02020603050405020304" pitchFamily="18" charset="0"/>
              </a:rPr>
              <a:t>Songs, even popular songs, which contain language that is obscene or indecent, including songs that contain repeated references to sex or sexual organs, are not to be broadcast (with the exception of programming in the "safe harbor" period if FCC and KKFI requirements are met).</a:t>
            </a:r>
          </a:p>
          <a:p>
            <a:r>
              <a:rPr lang="en-US" sz="1800" dirty="0">
                <a:effectLst/>
                <a:ea typeface="Times New Roman" panose="02020603050405020304" pitchFamily="18" charset="0"/>
              </a:rPr>
              <a:t>Because references to sexual or excretory activities or organs can be found by the FCC to be indecent, use caution and exercise discretion with respect to any non-clinical references to sexual body parts, oral sex, anal sex, gay or lesbian sex, sexual relations with children, masturbation, ejaculation, bestiality, intercourse, urination, defecation, penis or</a:t>
            </a:r>
            <a:r>
              <a:rPr lang="en-US" sz="1800" i="1" dirty="0">
                <a:effectLst/>
                <a:ea typeface="Times New Roman" panose="02020603050405020304" pitchFamily="18" charset="0"/>
              </a:rPr>
              <a:t> </a:t>
            </a:r>
            <a:r>
              <a:rPr lang="en-US" sz="1800" dirty="0">
                <a:effectLst/>
                <a:ea typeface="Times New Roman" panose="02020603050405020304" pitchFamily="18" charset="0"/>
              </a:rPr>
              <a:t>breast size, menstruation, erections, orgasms, or the like and avoid any description or simulation of sexual acts.</a:t>
            </a:r>
          </a:p>
          <a:p>
            <a:r>
              <a:rPr lang="en-US" sz="1800" dirty="0">
                <a:effectLst/>
                <a:ea typeface="Times New Roman" panose="02020603050405020304" pitchFamily="18" charset="0"/>
              </a:rPr>
              <a:t>Use caution and exercise discretion with respect to any banter concerning tabloid sex scandals, amusing news stories or any other content involving sexual or excretory matters.</a:t>
            </a:r>
            <a:endParaRPr lang="en-US" dirty="0"/>
          </a:p>
          <a:p>
            <a:endParaRPr lang="en-US" dirty="0"/>
          </a:p>
        </p:txBody>
      </p:sp>
    </p:spTree>
    <p:extLst>
      <p:ext uri="{BB962C8B-B14F-4D97-AF65-F5344CB8AC3E}">
        <p14:creationId xmlns:p14="http://schemas.microsoft.com/office/powerpoint/2010/main" val="39031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5318A-940B-4C67-9787-857F9F204ACF}"/>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Appendix A, Programmer’s Manual Cont.</a:t>
            </a:r>
            <a:endParaRPr lang="en-US" dirty="0"/>
          </a:p>
        </p:txBody>
      </p:sp>
      <p:sp>
        <p:nvSpPr>
          <p:cNvPr id="3" name="Content Placeholder 2">
            <a:extLst>
              <a:ext uri="{FF2B5EF4-FFF2-40B4-BE49-F238E27FC236}">
                <a16:creationId xmlns:a16="http://schemas.microsoft.com/office/drawing/2014/main" id="{926A69F0-5597-437D-B73F-B9DAA429D53C}"/>
              </a:ext>
            </a:extLst>
          </p:cNvPr>
          <p:cNvSpPr>
            <a:spLocks noGrp="1"/>
          </p:cNvSpPr>
          <p:nvPr>
            <p:ph idx="1"/>
          </p:nvPr>
        </p:nvSpPr>
        <p:spPr>
          <a:xfrm>
            <a:off x="838200" y="1835150"/>
            <a:ext cx="10515600" cy="4351338"/>
          </a:xfrm>
        </p:spPr>
        <p:txBody>
          <a:bodyPr/>
          <a:lstStyle/>
          <a:p>
            <a:r>
              <a:rPr lang="en-US" sz="1800" dirty="0">
                <a:effectLst/>
                <a:ea typeface="Times New Roman" panose="02020603050405020304" pitchFamily="18" charset="0"/>
              </a:rPr>
              <a:t>Do not become involved in discussions with talk show guests or callers concerning intimate sexual questions.</a:t>
            </a:r>
          </a:p>
          <a:p>
            <a:r>
              <a:rPr lang="en-US" sz="1800" dirty="0">
                <a:effectLst/>
                <a:ea typeface="Times New Roman" panose="02020603050405020304" pitchFamily="18" charset="0"/>
              </a:rPr>
              <a:t>Prohibited Terms.  The following terms shall not be used over the air (with the exception of programming in the "safe harbor" period if FCC and KKFI requirements are met): fuck (or any word containing the word "fuck"), shit (or any word containing the word "shit"), cunt, cocksucker, motherfucker, cock, pussy, blow job, piss, tits and any other slang terms for any of the foregoing.</a:t>
            </a:r>
          </a:p>
          <a:p>
            <a:r>
              <a:rPr lang="en-US" sz="1800" dirty="0">
                <a:effectLst/>
                <a:ea typeface="Times New Roman" panose="02020603050405020304" pitchFamily="18" charset="0"/>
              </a:rPr>
              <a:t>Terms Which May Be Permissible Depending upon Context.  The FCC has ruled that a number of other "dirty" words – including "dick," penis," "testicle," vaginal," "ass," "bastard," "bitch," hell," damn," orgasm," "breast," "nipples," "can," "pissed," and "crap – were not impermissible given the context in which these words were used.  However, the FCC did not immunize the use of these words in all, or even most, situations.  As always, context is key.</a:t>
            </a:r>
          </a:p>
          <a:p>
            <a:r>
              <a:rPr lang="en-US" sz="1800" dirty="0">
                <a:effectLst/>
                <a:ea typeface="Times New Roman" panose="02020603050405020304" pitchFamily="18" charset="0"/>
              </a:rPr>
              <a:t>Screen all recorded or taped material and all programs or other content produced or provided by a source other than KKFI.</a:t>
            </a:r>
            <a:endParaRPr lang="en-US" sz="1800" dirty="0">
              <a:ea typeface="Times New Roman" panose="02020603050405020304" pitchFamily="18" charset="0"/>
            </a:endParaRPr>
          </a:p>
          <a:p>
            <a:r>
              <a:rPr lang="en-US" sz="1800" dirty="0">
                <a:effectLst/>
                <a:ea typeface="Times New Roman" panose="02020603050405020304" pitchFamily="18" charset="0"/>
              </a:rPr>
              <a:t>If it becomes necessary to broadcast programming that mentions sexual or excretory activity or sexual organs (for example, as part of a news story or documentary), broadcast the material without unnecessary repetition and without presenting the material in a pandering or titillating fashion.</a:t>
            </a:r>
            <a:endParaRPr lang="en-US" dirty="0"/>
          </a:p>
        </p:txBody>
      </p:sp>
    </p:spTree>
    <p:extLst>
      <p:ext uri="{BB962C8B-B14F-4D97-AF65-F5344CB8AC3E}">
        <p14:creationId xmlns:p14="http://schemas.microsoft.com/office/powerpoint/2010/main" val="3621424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C596B-A259-455B-A83D-A52E106E23A0}"/>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Appendix A, Programmer’s Manual Cont.</a:t>
            </a:r>
            <a:endParaRPr lang="en-US" dirty="0"/>
          </a:p>
        </p:txBody>
      </p:sp>
      <p:sp>
        <p:nvSpPr>
          <p:cNvPr id="3" name="Content Placeholder 2">
            <a:extLst>
              <a:ext uri="{FF2B5EF4-FFF2-40B4-BE49-F238E27FC236}">
                <a16:creationId xmlns:a16="http://schemas.microsoft.com/office/drawing/2014/main" id="{F413801F-1427-4141-AF8C-31ADADF4BF40}"/>
              </a:ext>
            </a:extLst>
          </p:cNvPr>
          <p:cNvSpPr>
            <a:spLocks noGrp="1"/>
          </p:cNvSpPr>
          <p:nvPr>
            <p:ph idx="1"/>
          </p:nvPr>
        </p:nvSpPr>
        <p:spPr/>
        <p:txBody>
          <a:bodyPr>
            <a:normAutofit/>
          </a:bodyPr>
          <a:lstStyle/>
          <a:p>
            <a:r>
              <a:rPr lang="en-US" sz="1800" dirty="0">
                <a:effectLst/>
                <a:ea typeface="Times New Roman" panose="02020603050405020304" pitchFamily="18" charset="0"/>
              </a:rPr>
              <a:t>Don't treat any references to excretory or sexual activities or bodily parts in a patently offensive manner.</a:t>
            </a:r>
          </a:p>
          <a:p>
            <a:r>
              <a:rPr lang="en-US" sz="1800" dirty="0">
                <a:effectLst/>
                <a:ea typeface="Times New Roman" panose="02020603050405020304" pitchFamily="18" charset="0"/>
              </a:rPr>
              <a:t>Don't use profanity (i.e., swear or cuss words) on the air.</a:t>
            </a:r>
            <a:endParaRPr lang="en-US" sz="1800" dirty="0">
              <a:ea typeface="Times New Roman" panose="02020603050405020304" pitchFamily="18" charset="0"/>
            </a:endParaRPr>
          </a:p>
          <a:p>
            <a:r>
              <a:rPr lang="en-US" sz="1800" dirty="0">
                <a:effectLst/>
                <a:ea typeface="Times New Roman" panose="02020603050405020304" pitchFamily="18" charset="0"/>
              </a:rPr>
              <a:t>Show Should Be Identified as a Safe Harbor Show.  Shows on which indecent and profane material may be broadcast during the "safe harbor" period should be identified as such.  Among other reasons, this allows listeners to screen shows that their children may listen to, and to otherwise have the necessary information about the possible content of a show to make listening decisions. </a:t>
            </a:r>
          </a:p>
          <a:p>
            <a:r>
              <a:rPr lang="en-US" sz="1800" dirty="0"/>
              <a:t>The identification of a show airing between 10 p.m. and 6 a.m. as a Safe Harbor Show should be done in the description of the show on the KKFI website.  </a:t>
            </a:r>
          </a:p>
          <a:p>
            <a:r>
              <a:rPr lang="en-US" sz="1800" dirty="0"/>
              <a:t>Suggested language is as follows:  </a:t>
            </a:r>
            <a:r>
              <a:rPr lang="en-US" sz="1800" dirty="0">
                <a:solidFill>
                  <a:srgbClr val="000000"/>
                </a:solidFill>
                <a:latin typeface="Calibri" panose="020F0502020204030204" pitchFamily="34" charset="0"/>
                <a:ea typeface="Calibri" panose="020F0502020204030204" pitchFamily="34" charset="0"/>
              </a:rPr>
              <a:t>“This program airs during the FCC Safe Harbor period between 10PM and 6AM and may contain content which is meant for a mature audience.”</a:t>
            </a:r>
            <a:endParaRPr lang="en-US" sz="1800" dirty="0"/>
          </a:p>
          <a:p>
            <a:r>
              <a:rPr lang="en-US" sz="1800" dirty="0"/>
              <a:t>There could also be an announcement at the start of the show, if the Programmer wishes.</a:t>
            </a:r>
          </a:p>
          <a:p>
            <a:r>
              <a:rPr lang="en-US" sz="1800" u="sng" dirty="0"/>
              <a:t>If KKFI violates the rules relating to broadcasting of obscene, indecent and profane material, there could be several unpleasant results.  </a:t>
            </a:r>
            <a:r>
              <a:rPr lang="en-US" sz="1800" u="sng" dirty="0">
                <a:effectLst/>
                <a:ea typeface="Calibri" panose="020F0502020204030204" pitchFamily="34" charset="0"/>
              </a:rPr>
              <a:t>We could lose our license, we could pay lawyers a lot, we could have fines.  The programmer who violated the rules could also have fines, and possibly criminal charges.</a:t>
            </a:r>
            <a:endParaRPr lang="en-US" u="sng" dirty="0"/>
          </a:p>
        </p:txBody>
      </p:sp>
    </p:spTree>
    <p:extLst>
      <p:ext uri="{BB962C8B-B14F-4D97-AF65-F5344CB8AC3E}">
        <p14:creationId xmlns:p14="http://schemas.microsoft.com/office/powerpoint/2010/main" val="3198618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1665</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Training Materials on Obscenity, Indecency and Profanity</vt:lpstr>
      <vt:lpstr>Section II.K., Obscene/Indecent/Profane Broadcasts, Programmer’s Manual</vt:lpstr>
      <vt:lpstr>Section II.K., Obscene/Indecent/Profane Broadcasts, Programmer’s Manual Cont.</vt:lpstr>
      <vt:lpstr>Section II.K., Obscene/Indecent/Profane Broadcasts, Programmer’s Manual Cont.</vt:lpstr>
      <vt:lpstr>Section II.K., Obscene/Indecent/Profane Broadcasts, Programmer’s Manual Cont.</vt:lpstr>
      <vt:lpstr>Appendix A, Compliance Policy of Mid Coast Radio Project, Inc. With Respect to Obscene, Indecent and Profane Programming, Programmer’s Manual </vt:lpstr>
      <vt:lpstr>Appendix A, Programmer’s Manual Cont.</vt:lpstr>
      <vt:lpstr>Appendix A, Programmer’s Manual Cont.</vt:lpstr>
      <vt:lpstr>Appendix A, Programmer’s Manual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Announcing Music Selections </dc:title>
  <dc:creator>Peters, Kathryn P.</dc:creator>
  <cp:lastModifiedBy>Peters, Kathryn P.</cp:lastModifiedBy>
  <cp:revision>20</cp:revision>
  <dcterms:created xsi:type="dcterms:W3CDTF">2023-03-13T20:07:38Z</dcterms:created>
  <dcterms:modified xsi:type="dcterms:W3CDTF">2023-10-09T20:30:31Z</dcterms:modified>
</cp:coreProperties>
</file>

<file path=docProps/custom.xml><?xml version="1.0" encoding="utf-8"?>
<op:Properties xmlns:vt="http://schemas.openxmlformats.org/officeDocument/2006/docPropsVTypes" xmlns:op="http://schemas.openxmlformats.org/officeDocument/2006/custom-properties">
  <op:property fmtid="{D5CDD505-2E9C-101B-9397-08002B2CF9AE}" pid="2" name="ndDocumentId">
    <vt:lpwstr>4863-6194-7224</vt:lpwstr>
  </op:property>
</op:Properties>
</file>